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268" r:id="rId10"/>
    <p:sldId id="459" r:id="rId11"/>
    <p:sldId id="460" r:id="rId12"/>
    <p:sldId id="463" r:id="rId13"/>
    <p:sldId id="500" r:id="rId14"/>
    <p:sldId id="464" r:id="rId15"/>
    <p:sldId id="489" r:id="rId16"/>
    <p:sldId id="493" r:id="rId17"/>
    <p:sldId id="492" r:id="rId18"/>
    <p:sldId id="466" r:id="rId19"/>
    <p:sldId id="491" r:id="rId20"/>
    <p:sldId id="465" r:id="rId21"/>
    <p:sldId id="496" r:id="rId22"/>
    <p:sldId id="490" r:id="rId23"/>
    <p:sldId id="495" r:id="rId24"/>
    <p:sldId id="469" r:id="rId25"/>
    <p:sldId id="470" r:id="rId26"/>
    <p:sldId id="497" r:id="rId27"/>
    <p:sldId id="471" r:id="rId28"/>
    <p:sldId id="498" r:id="rId29"/>
    <p:sldId id="472" r:id="rId30"/>
    <p:sldId id="473" r:id="rId31"/>
    <p:sldId id="474" r:id="rId32"/>
    <p:sldId id="49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463"/>
            <p14:sldId id="500"/>
            <p14:sldId id="464"/>
            <p14:sldId id="489"/>
            <p14:sldId id="493"/>
            <p14:sldId id="492"/>
            <p14:sldId id="466"/>
            <p14:sldId id="491"/>
            <p14:sldId id="465"/>
            <p14:sldId id="496"/>
            <p14:sldId id="490"/>
            <p14:sldId id="495"/>
            <p14:sldId id="469"/>
            <p14:sldId id="470"/>
            <p14:sldId id="497"/>
            <p14:sldId id="471"/>
            <p14:sldId id="498"/>
            <p14:sldId id="472"/>
            <p14:sldId id="473"/>
            <p14:sldId id="474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 autoAdjust="0"/>
    <p:restoredTop sz="91439" autoAdjust="0"/>
  </p:normalViewPr>
  <p:slideViewPr>
    <p:cSldViewPr snapToGrid="0">
      <p:cViewPr varScale="1">
        <p:scale>
          <a:sx n="85" d="100"/>
          <a:sy n="85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3EFA9D-9AF8-3F45-8734-9000AFABAD4D}" type="doc">
      <dgm:prSet loTypeId="urn:microsoft.com/office/officeart/2005/8/layout/target3" loCatId="relationship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2074F50-F29C-4647-82CA-7CCBDBE092C1}">
      <dgm:prSet/>
      <dgm:spPr/>
      <dgm:t>
        <a:bodyPr/>
        <a:lstStyle/>
        <a:p>
          <a:pPr rtl="0"/>
          <a:r>
            <a:rPr lang="en-US"/>
            <a:t>Server</a:t>
          </a:r>
        </a:p>
      </dgm:t>
    </dgm:pt>
    <dgm:pt modelId="{DFE0738F-F0A9-4C4F-BF8E-9F48A0AC2B64}" type="parTrans" cxnId="{ADF96EC4-E872-A84F-996C-66155F93E984}">
      <dgm:prSet/>
      <dgm:spPr/>
      <dgm:t>
        <a:bodyPr/>
        <a:lstStyle/>
        <a:p>
          <a:endParaRPr lang="en-US"/>
        </a:p>
      </dgm:t>
    </dgm:pt>
    <dgm:pt modelId="{32159F0C-CA6E-304B-8E4D-1F95BEEF2A39}" type="sibTrans" cxnId="{ADF96EC4-E872-A84F-996C-66155F93E984}">
      <dgm:prSet/>
      <dgm:spPr/>
      <dgm:t>
        <a:bodyPr/>
        <a:lstStyle/>
        <a:p>
          <a:endParaRPr lang="en-US"/>
        </a:p>
      </dgm:t>
    </dgm:pt>
    <dgm:pt modelId="{9CCEC5B5-7D78-1441-8CE3-B3E152212D1E}">
      <dgm:prSet/>
      <dgm:spPr/>
      <dgm:t>
        <a:bodyPr/>
        <a:lstStyle/>
        <a:p>
          <a:pPr rtl="0"/>
          <a:r>
            <a:rPr lang="en-US"/>
            <a:t>Database</a:t>
          </a:r>
        </a:p>
      </dgm:t>
    </dgm:pt>
    <dgm:pt modelId="{56EC5A3D-CAF8-6047-BC2E-34E592A61A41}" type="parTrans" cxnId="{65909ADB-4CFE-CF4F-B0CD-53CE8F9A04FB}">
      <dgm:prSet/>
      <dgm:spPr/>
      <dgm:t>
        <a:bodyPr/>
        <a:lstStyle/>
        <a:p>
          <a:endParaRPr lang="en-US"/>
        </a:p>
      </dgm:t>
    </dgm:pt>
    <dgm:pt modelId="{6F108C59-74CB-6A4D-A19B-2E80484D834B}" type="sibTrans" cxnId="{65909ADB-4CFE-CF4F-B0CD-53CE8F9A04FB}">
      <dgm:prSet/>
      <dgm:spPr/>
      <dgm:t>
        <a:bodyPr/>
        <a:lstStyle/>
        <a:p>
          <a:endParaRPr lang="en-US"/>
        </a:p>
      </dgm:t>
    </dgm:pt>
    <dgm:pt modelId="{736465CE-01AA-1C4C-88CC-BD47C625BFCC}">
      <dgm:prSet/>
      <dgm:spPr/>
      <dgm:t>
        <a:bodyPr/>
        <a:lstStyle/>
        <a:p>
          <a:pPr rtl="0"/>
          <a:r>
            <a:rPr lang="en-US" dirty="0"/>
            <a:t>Collection (Table)</a:t>
          </a:r>
        </a:p>
      </dgm:t>
    </dgm:pt>
    <dgm:pt modelId="{AEB3D7AE-C9FB-8940-ADDD-89B994314020}" type="parTrans" cxnId="{C5FBF1A3-43CE-984A-9526-1B5F90E303DA}">
      <dgm:prSet/>
      <dgm:spPr/>
      <dgm:t>
        <a:bodyPr/>
        <a:lstStyle/>
        <a:p>
          <a:endParaRPr lang="en-US"/>
        </a:p>
      </dgm:t>
    </dgm:pt>
    <dgm:pt modelId="{C3C8691A-41E5-0744-A478-FEDCFCEF51ED}" type="sibTrans" cxnId="{C5FBF1A3-43CE-984A-9526-1B5F90E303DA}">
      <dgm:prSet/>
      <dgm:spPr/>
      <dgm:t>
        <a:bodyPr/>
        <a:lstStyle/>
        <a:p>
          <a:endParaRPr lang="en-US"/>
        </a:p>
      </dgm:t>
    </dgm:pt>
    <dgm:pt modelId="{044FE0FF-3FDE-5943-8E7E-BAA45FB8D199}">
      <dgm:prSet/>
      <dgm:spPr/>
      <dgm:t>
        <a:bodyPr/>
        <a:lstStyle/>
        <a:p>
          <a:pPr rtl="0"/>
          <a:r>
            <a:rPr lang="en-US" dirty="0"/>
            <a:t>Document (Row)</a:t>
          </a:r>
        </a:p>
      </dgm:t>
    </dgm:pt>
    <dgm:pt modelId="{BCEB9D7D-2C07-D54D-8085-320E5A638E1B}" type="parTrans" cxnId="{EA1B0217-17F9-A34E-98A1-3D8C4061098C}">
      <dgm:prSet/>
      <dgm:spPr/>
      <dgm:t>
        <a:bodyPr/>
        <a:lstStyle/>
        <a:p>
          <a:endParaRPr lang="en-US"/>
        </a:p>
      </dgm:t>
    </dgm:pt>
    <dgm:pt modelId="{01F146F3-065D-2E41-98B4-362A11C9CD5C}" type="sibTrans" cxnId="{EA1B0217-17F9-A34E-98A1-3D8C4061098C}">
      <dgm:prSet/>
      <dgm:spPr/>
      <dgm:t>
        <a:bodyPr/>
        <a:lstStyle/>
        <a:p>
          <a:endParaRPr lang="en-US"/>
        </a:p>
      </dgm:t>
    </dgm:pt>
    <dgm:pt modelId="{549E3DD7-C41C-E44F-8CCF-7D9A40BC4CB1}">
      <dgm:prSet/>
      <dgm:spPr/>
      <dgm:t>
        <a:bodyPr/>
        <a:lstStyle/>
        <a:p>
          <a:pPr rtl="0"/>
          <a:r>
            <a:rPr lang="en-US" dirty="0"/>
            <a:t>{Key : Value} (Value)</a:t>
          </a:r>
        </a:p>
      </dgm:t>
    </dgm:pt>
    <dgm:pt modelId="{6E4D5526-F031-F541-80ED-F0163E7C6677}" type="parTrans" cxnId="{9B1F5FBF-A454-DE49-92D9-D46BBAD90CC2}">
      <dgm:prSet/>
      <dgm:spPr/>
      <dgm:t>
        <a:bodyPr/>
        <a:lstStyle/>
        <a:p>
          <a:endParaRPr lang="en-US"/>
        </a:p>
      </dgm:t>
    </dgm:pt>
    <dgm:pt modelId="{D49090D5-1CF7-A343-ACC8-F5C98A8EA255}" type="sibTrans" cxnId="{9B1F5FBF-A454-DE49-92D9-D46BBAD90CC2}">
      <dgm:prSet/>
      <dgm:spPr/>
      <dgm:t>
        <a:bodyPr/>
        <a:lstStyle/>
        <a:p>
          <a:endParaRPr lang="en-US"/>
        </a:p>
      </dgm:t>
    </dgm:pt>
    <dgm:pt modelId="{C7206196-B897-2E42-B381-2B7DD2E01A44}" type="pres">
      <dgm:prSet presAssocID="{283EFA9D-9AF8-3F45-8734-9000AFABAD4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70BA198-63D5-2849-B99C-9E88B3C794EB}" type="pres">
      <dgm:prSet presAssocID="{22074F50-F29C-4647-82CA-7CCBDBE092C1}" presName="circle1" presStyleLbl="node1" presStyleIdx="0" presStyleCnt="5"/>
      <dgm:spPr/>
    </dgm:pt>
    <dgm:pt modelId="{FFF798B4-A398-5F47-AE6F-1B0F0652F372}" type="pres">
      <dgm:prSet presAssocID="{22074F50-F29C-4647-82CA-7CCBDBE092C1}" presName="space" presStyleCnt="0"/>
      <dgm:spPr/>
    </dgm:pt>
    <dgm:pt modelId="{00EFE487-D371-8742-9F67-EE93FF04A183}" type="pres">
      <dgm:prSet presAssocID="{22074F50-F29C-4647-82CA-7CCBDBE092C1}" presName="rect1" presStyleLbl="alignAcc1" presStyleIdx="0" presStyleCnt="5" custScaleX="100000" custScaleY="100000"/>
      <dgm:spPr/>
    </dgm:pt>
    <dgm:pt modelId="{831328A3-3015-FF44-855A-B4FD1D3A19E0}" type="pres">
      <dgm:prSet presAssocID="{9CCEC5B5-7D78-1441-8CE3-B3E152212D1E}" presName="vertSpace2" presStyleLbl="node1" presStyleIdx="0" presStyleCnt="5"/>
      <dgm:spPr/>
    </dgm:pt>
    <dgm:pt modelId="{C36FEA00-DEA8-A041-9FFF-A650AB36BC82}" type="pres">
      <dgm:prSet presAssocID="{9CCEC5B5-7D78-1441-8CE3-B3E152212D1E}" presName="circle2" presStyleLbl="node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8CEE445-E383-2F46-BD1E-1494CB1AFC34}" type="pres">
      <dgm:prSet presAssocID="{9CCEC5B5-7D78-1441-8CE3-B3E152212D1E}" presName="rect2" presStyleLbl="alignAcc1" presStyleIdx="1" presStyleCnt="5"/>
      <dgm:spPr/>
    </dgm:pt>
    <dgm:pt modelId="{1DCDA0A1-FD8D-4E4F-B3CD-A8038E998A29}" type="pres">
      <dgm:prSet presAssocID="{736465CE-01AA-1C4C-88CC-BD47C625BFCC}" presName="vertSpace3" presStyleLbl="node1" presStyleIdx="1" presStyleCnt="5"/>
      <dgm:spPr/>
    </dgm:pt>
    <dgm:pt modelId="{F7FFDD16-FBF9-DE4C-A903-2DB1A5E7DC54}" type="pres">
      <dgm:prSet presAssocID="{736465CE-01AA-1C4C-88CC-BD47C625BFCC}" presName="circle3" presStyleLbl="node1" presStyleIdx="2" presStyleCnt="5"/>
      <dgm:spPr/>
    </dgm:pt>
    <dgm:pt modelId="{22815B4D-63C7-7441-8BB5-14FA9D7EC033}" type="pres">
      <dgm:prSet presAssocID="{736465CE-01AA-1C4C-88CC-BD47C625BFCC}" presName="rect3" presStyleLbl="alignAcc1" presStyleIdx="2" presStyleCnt="5"/>
      <dgm:spPr/>
    </dgm:pt>
    <dgm:pt modelId="{E94942B0-4879-3047-82BF-B47DB0BDD177}" type="pres">
      <dgm:prSet presAssocID="{044FE0FF-3FDE-5943-8E7E-BAA45FB8D199}" presName="vertSpace4" presStyleLbl="node1" presStyleIdx="2" presStyleCnt="5"/>
      <dgm:spPr/>
    </dgm:pt>
    <dgm:pt modelId="{CC586A9E-4955-0048-A614-07426DCAEB34}" type="pres">
      <dgm:prSet presAssocID="{044FE0FF-3FDE-5943-8E7E-BAA45FB8D199}" presName="circle4" presStyleLbl="node1" presStyleIdx="3" presStyleCnt="5"/>
      <dgm:spPr/>
    </dgm:pt>
    <dgm:pt modelId="{CFEF8797-B631-8E4C-88A3-D056AADC6E37}" type="pres">
      <dgm:prSet presAssocID="{044FE0FF-3FDE-5943-8E7E-BAA45FB8D199}" presName="rect4" presStyleLbl="alignAcc1" presStyleIdx="3" presStyleCnt="5"/>
      <dgm:spPr/>
    </dgm:pt>
    <dgm:pt modelId="{C4C5311E-0F62-1C46-8B59-F7C9D3E6F814}" type="pres">
      <dgm:prSet presAssocID="{549E3DD7-C41C-E44F-8CCF-7D9A40BC4CB1}" presName="vertSpace5" presStyleLbl="node1" presStyleIdx="3" presStyleCnt="5"/>
      <dgm:spPr/>
    </dgm:pt>
    <dgm:pt modelId="{7C8E4261-A9AD-5043-AABA-91F041C59845}" type="pres">
      <dgm:prSet presAssocID="{549E3DD7-C41C-E44F-8CCF-7D9A40BC4CB1}" presName="circle5" presStyleLbl="node1" presStyleIdx="4" presStyleCnt="5"/>
      <dgm:spPr/>
    </dgm:pt>
    <dgm:pt modelId="{062DE1A0-8FFF-D34E-B6CE-4904EB056699}" type="pres">
      <dgm:prSet presAssocID="{549E3DD7-C41C-E44F-8CCF-7D9A40BC4CB1}" presName="rect5" presStyleLbl="alignAcc1" presStyleIdx="4" presStyleCnt="5"/>
      <dgm:spPr/>
    </dgm:pt>
    <dgm:pt modelId="{1AB70ED9-38BB-8944-AF1A-AF0E4D59FDF8}" type="pres">
      <dgm:prSet presAssocID="{22074F50-F29C-4647-82CA-7CCBDBE092C1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037E7A31-DE7A-8745-AE7A-76A0DEC19B58}" type="pres">
      <dgm:prSet presAssocID="{9CCEC5B5-7D78-1441-8CE3-B3E152212D1E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7F268CB-54CD-1646-8D91-8FBA60231734}" type="pres">
      <dgm:prSet presAssocID="{736465CE-01AA-1C4C-88CC-BD47C625BFCC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DDB6A894-F169-3443-9768-10237B3000B5}" type="pres">
      <dgm:prSet presAssocID="{044FE0FF-3FDE-5943-8E7E-BAA45FB8D199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D6DFD381-3207-5F4A-8391-844C33DBFEFD}" type="pres">
      <dgm:prSet presAssocID="{549E3DD7-C41C-E44F-8CCF-7D9A40BC4CB1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EA1B0217-17F9-A34E-98A1-3D8C4061098C}" srcId="{283EFA9D-9AF8-3F45-8734-9000AFABAD4D}" destId="{044FE0FF-3FDE-5943-8E7E-BAA45FB8D199}" srcOrd="3" destOrd="0" parTransId="{BCEB9D7D-2C07-D54D-8085-320E5A638E1B}" sibTransId="{01F146F3-065D-2E41-98B4-362A11C9CD5C}"/>
    <dgm:cxn modelId="{35AE1552-93F6-9D40-825F-BBE2E15A6241}" type="presOf" srcId="{549E3DD7-C41C-E44F-8CCF-7D9A40BC4CB1}" destId="{062DE1A0-8FFF-D34E-B6CE-4904EB056699}" srcOrd="0" destOrd="0" presId="urn:microsoft.com/office/officeart/2005/8/layout/target3"/>
    <dgm:cxn modelId="{7FF1D988-0261-4444-AFAD-3948383C930B}" type="presOf" srcId="{736465CE-01AA-1C4C-88CC-BD47C625BFCC}" destId="{E7F268CB-54CD-1646-8D91-8FBA60231734}" srcOrd="1" destOrd="0" presId="urn:microsoft.com/office/officeart/2005/8/layout/target3"/>
    <dgm:cxn modelId="{6628E68A-0E24-044E-8DB5-61BA30E2BF81}" type="presOf" srcId="{22074F50-F29C-4647-82CA-7CCBDBE092C1}" destId="{00EFE487-D371-8742-9F67-EE93FF04A183}" srcOrd="0" destOrd="0" presId="urn:microsoft.com/office/officeart/2005/8/layout/target3"/>
    <dgm:cxn modelId="{C5FBF1A3-43CE-984A-9526-1B5F90E303DA}" srcId="{283EFA9D-9AF8-3F45-8734-9000AFABAD4D}" destId="{736465CE-01AA-1C4C-88CC-BD47C625BFCC}" srcOrd="2" destOrd="0" parTransId="{AEB3D7AE-C9FB-8940-ADDD-89B994314020}" sibTransId="{C3C8691A-41E5-0744-A478-FEDCFCEF51ED}"/>
    <dgm:cxn modelId="{6A8986AF-8834-8042-9993-91F4068FD1A2}" type="presOf" srcId="{044FE0FF-3FDE-5943-8E7E-BAA45FB8D199}" destId="{DDB6A894-F169-3443-9768-10237B3000B5}" srcOrd="1" destOrd="0" presId="urn:microsoft.com/office/officeart/2005/8/layout/target3"/>
    <dgm:cxn modelId="{5FC4E0B2-9A92-5F4C-BF39-75320E06A912}" type="presOf" srcId="{736465CE-01AA-1C4C-88CC-BD47C625BFCC}" destId="{22815B4D-63C7-7441-8BB5-14FA9D7EC033}" srcOrd="0" destOrd="0" presId="urn:microsoft.com/office/officeart/2005/8/layout/target3"/>
    <dgm:cxn modelId="{9B1F5FBF-A454-DE49-92D9-D46BBAD90CC2}" srcId="{283EFA9D-9AF8-3F45-8734-9000AFABAD4D}" destId="{549E3DD7-C41C-E44F-8CCF-7D9A40BC4CB1}" srcOrd="4" destOrd="0" parTransId="{6E4D5526-F031-F541-80ED-F0163E7C6677}" sibTransId="{D49090D5-1CF7-A343-ACC8-F5C98A8EA255}"/>
    <dgm:cxn modelId="{B5A7AFC2-4B00-A04F-B7BE-B9C47455DA30}" type="presOf" srcId="{9CCEC5B5-7D78-1441-8CE3-B3E152212D1E}" destId="{037E7A31-DE7A-8745-AE7A-76A0DEC19B58}" srcOrd="1" destOrd="0" presId="urn:microsoft.com/office/officeart/2005/8/layout/target3"/>
    <dgm:cxn modelId="{6E416EC4-A545-E144-95AA-396C5935790D}" type="presOf" srcId="{9CCEC5B5-7D78-1441-8CE3-B3E152212D1E}" destId="{58CEE445-E383-2F46-BD1E-1494CB1AFC34}" srcOrd="0" destOrd="0" presId="urn:microsoft.com/office/officeart/2005/8/layout/target3"/>
    <dgm:cxn modelId="{ADF96EC4-E872-A84F-996C-66155F93E984}" srcId="{283EFA9D-9AF8-3F45-8734-9000AFABAD4D}" destId="{22074F50-F29C-4647-82CA-7CCBDBE092C1}" srcOrd="0" destOrd="0" parTransId="{DFE0738F-F0A9-4C4F-BF8E-9F48A0AC2B64}" sibTransId="{32159F0C-CA6E-304B-8E4D-1F95BEEF2A39}"/>
    <dgm:cxn modelId="{66998CC9-EB6A-D54E-AFD2-3D519053221C}" type="presOf" srcId="{283EFA9D-9AF8-3F45-8734-9000AFABAD4D}" destId="{C7206196-B897-2E42-B381-2B7DD2E01A44}" srcOrd="0" destOrd="0" presId="urn:microsoft.com/office/officeart/2005/8/layout/target3"/>
    <dgm:cxn modelId="{F80CCED8-11CF-2741-A3EE-1A3DC8D98723}" type="presOf" srcId="{22074F50-F29C-4647-82CA-7CCBDBE092C1}" destId="{1AB70ED9-38BB-8944-AF1A-AF0E4D59FDF8}" srcOrd="1" destOrd="0" presId="urn:microsoft.com/office/officeart/2005/8/layout/target3"/>
    <dgm:cxn modelId="{65909ADB-4CFE-CF4F-B0CD-53CE8F9A04FB}" srcId="{283EFA9D-9AF8-3F45-8734-9000AFABAD4D}" destId="{9CCEC5B5-7D78-1441-8CE3-B3E152212D1E}" srcOrd="1" destOrd="0" parTransId="{56EC5A3D-CAF8-6047-BC2E-34E592A61A41}" sibTransId="{6F108C59-74CB-6A4D-A19B-2E80484D834B}"/>
    <dgm:cxn modelId="{84C8A9E1-6ADD-D141-9D6D-B60E2E94C7B4}" type="presOf" srcId="{044FE0FF-3FDE-5943-8E7E-BAA45FB8D199}" destId="{CFEF8797-B631-8E4C-88A3-D056AADC6E37}" srcOrd="0" destOrd="0" presId="urn:microsoft.com/office/officeart/2005/8/layout/target3"/>
    <dgm:cxn modelId="{2A656FEA-DCB7-F046-B049-76E11CF2E2D1}" type="presOf" srcId="{549E3DD7-C41C-E44F-8CCF-7D9A40BC4CB1}" destId="{D6DFD381-3207-5F4A-8391-844C33DBFEFD}" srcOrd="1" destOrd="0" presId="urn:microsoft.com/office/officeart/2005/8/layout/target3"/>
    <dgm:cxn modelId="{9B9154D6-E47B-7048-9FCB-A43443F3689F}" type="presParOf" srcId="{C7206196-B897-2E42-B381-2B7DD2E01A44}" destId="{F70BA198-63D5-2849-B99C-9E88B3C794EB}" srcOrd="0" destOrd="0" presId="urn:microsoft.com/office/officeart/2005/8/layout/target3"/>
    <dgm:cxn modelId="{F240BDEF-4A46-E547-A7FD-26816B3F1DE5}" type="presParOf" srcId="{C7206196-B897-2E42-B381-2B7DD2E01A44}" destId="{FFF798B4-A398-5F47-AE6F-1B0F0652F372}" srcOrd="1" destOrd="0" presId="urn:microsoft.com/office/officeart/2005/8/layout/target3"/>
    <dgm:cxn modelId="{AAB8C0F1-E765-824F-93AB-76D88D89374E}" type="presParOf" srcId="{C7206196-B897-2E42-B381-2B7DD2E01A44}" destId="{00EFE487-D371-8742-9F67-EE93FF04A183}" srcOrd="2" destOrd="0" presId="urn:microsoft.com/office/officeart/2005/8/layout/target3"/>
    <dgm:cxn modelId="{5E20CC48-64BC-5B4E-A112-EFFDAA21CA3A}" type="presParOf" srcId="{C7206196-B897-2E42-B381-2B7DD2E01A44}" destId="{831328A3-3015-FF44-855A-B4FD1D3A19E0}" srcOrd="3" destOrd="0" presId="urn:microsoft.com/office/officeart/2005/8/layout/target3"/>
    <dgm:cxn modelId="{B7B74DD3-E7E5-B743-AD5D-355FB3221ECA}" type="presParOf" srcId="{C7206196-B897-2E42-B381-2B7DD2E01A44}" destId="{C36FEA00-DEA8-A041-9FFF-A650AB36BC82}" srcOrd="4" destOrd="0" presId="urn:microsoft.com/office/officeart/2005/8/layout/target3"/>
    <dgm:cxn modelId="{FEEC843A-DC36-A144-8235-B53A5079D99F}" type="presParOf" srcId="{C7206196-B897-2E42-B381-2B7DD2E01A44}" destId="{58CEE445-E383-2F46-BD1E-1494CB1AFC34}" srcOrd="5" destOrd="0" presId="urn:microsoft.com/office/officeart/2005/8/layout/target3"/>
    <dgm:cxn modelId="{11A32690-C324-F54F-937F-4ED8BB26EE74}" type="presParOf" srcId="{C7206196-B897-2E42-B381-2B7DD2E01A44}" destId="{1DCDA0A1-FD8D-4E4F-B3CD-A8038E998A29}" srcOrd="6" destOrd="0" presId="urn:microsoft.com/office/officeart/2005/8/layout/target3"/>
    <dgm:cxn modelId="{DE43BCB7-9EDC-F74C-9DE5-15D45041AD0D}" type="presParOf" srcId="{C7206196-B897-2E42-B381-2B7DD2E01A44}" destId="{F7FFDD16-FBF9-DE4C-A903-2DB1A5E7DC54}" srcOrd="7" destOrd="0" presId="urn:microsoft.com/office/officeart/2005/8/layout/target3"/>
    <dgm:cxn modelId="{F201720A-B439-E247-98BA-E3603BBB5308}" type="presParOf" srcId="{C7206196-B897-2E42-B381-2B7DD2E01A44}" destId="{22815B4D-63C7-7441-8BB5-14FA9D7EC033}" srcOrd="8" destOrd="0" presId="urn:microsoft.com/office/officeart/2005/8/layout/target3"/>
    <dgm:cxn modelId="{6A90A8F4-89E3-2740-9CE0-CBE203604931}" type="presParOf" srcId="{C7206196-B897-2E42-B381-2B7DD2E01A44}" destId="{E94942B0-4879-3047-82BF-B47DB0BDD177}" srcOrd="9" destOrd="0" presId="urn:microsoft.com/office/officeart/2005/8/layout/target3"/>
    <dgm:cxn modelId="{87FB34F3-FE30-9141-85CE-E316D6DB2710}" type="presParOf" srcId="{C7206196-B897-2E42-B381-2B7DD2E01A44}" destId="{CC586A9E-4955-0048-A614-07426DCAEB34}" srcOrd="10" destOrd="0" presId="urn:microsoft.com/office/officeart/2005/8/layout/target3"/>
    <dgm:cxn modelId="{2E4E9997-9096-2046-A5BB-F503D2EB0CED}" type="presParOf" srcId="{C7206196-B897-2E42-B381-2B7DD2E01A44}" destId="{CFEF8797-B631-8E4C-88A3-D056AADC6E37}" srcOrd="11" destOrd="0" presId="urn:microsoft.com/office/officeart/2005/8/layout/target3"/>
    <dgm:cxn modelId="{F673A2D5-2A6E-F443-A3A2-571B801D001F}" type="presParOf" srcId="{C7206196-B897-2E42-B381-2B7DD2E01A44}" destId="{C4C5311E-0F62-1C46-8B59-F7C9D3E6F814}" srcOrd="12" destOrd="0" presId="urn:microsoft.com/office/officeart/2005/8/layout/target3"/>
    <dgm:cxn modelId="{79F91D2F-555B-EF42-9EE3-47B55C36923C}" type="presParOf" srcId="{C7206196-B897-2E42-B381-2B7DD2E01A44}" destId="{7C8E4261-A9AD-5043-AABA-91F041C59845}" srcOrd="13" destOrd="0" presId="urn:microsoft.com/office/officeart/2005/8/layout/target3"/>
    <dgm:cxn modelId="{26D582E9-0CC6-1445-BBFC-8D9F1849D745}" type="presParOf" srcId="{C7206196-B897-2E42-B381-2B7DD2E01A44}" destId="{062DE1A0-8FFF-D34E-B6CE-4904EB056699}" srcOrd="14" destOrd="0" presId="urn:microsoft.com/office/officeart/2005/8/layout/target3"/>
    <dgm:cxn modelId="{05D4ED98-4970-6044-82C8-634796538AA4}" type="presParOf" srcId="{C7206196-B897-2E42-B381-2B7DD2E01A44}" destId="{1AB70ED9-38BB-8944-AF1A-AF0E4D59FDF8}" srcOrd="15" destOrd="0" presId="urn:microsoft.com/office/officeart/2005/8/layout/target3"/>
    <dgm:cxn modelId="{E5D1D1A5-F4E9-6245-A4CF-10CAC71FA9FE}" type="presParOf" srcId="{C7206196-B897-2E42-B381-2B7DD2E01A44}" destId="{037E7A31-DE7A-8745-AE7A-76A0DEC19B58}" srcOrd="16" destOrd="0" presId="urn:microsoft.com/office/officeart/2005/8/layout/target3"/>
    <dgm:cxn modelId="{C5E80C9A-CF98-D147-B071-50C00FA914C6}" type="presParOf" srcId="{C7206196-B897-2E42-B381-2B7DD2E01A44}" destId="{E7F268CB-54CD-1646-8D91-8FBA60231734}" srcOrd="17" destOrd="0" presId="urn:microsoft.com/office/officeart/2005/8/layout/target3"/>
    <dgm:cxn modelId="{1FA6EADA-4E8C-4C42-B2A6-D84459628547}" type="presParOf" srcId="{C7206196-B897-2E42-B381-2B7DD2E01A44}" destId="{DDB6A894-F169-3443-9768-10237B3000B5}" srcOrd="18" destOrd="0" presId="urn:microsoft.com/office/officeart/2005/8/layout/target3"/>
    <dgm:cxn modelId="{387512D3-9095-0E43-8911-06486A54D083}" type="presParOf" srcId="{C7206196-B897-2E42-B381-2B7DD2E01A44}" destId="{D6DFD381-3207-5F4A-8391-844C33DBFEFD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BA198-63D5-2849-B99C-9E88B3C794EB}">
      <dsp:nvSpPr>
        <dsp:cNvPr id="0" name=""/>
        <dsp:cNvSpPr/>
      </dsp:nvSpPr>
      <dsp:spPr>
        <a:xfrm>
          <a:off x="0" y="1130309"/>
          <a:ext cx="2106076" cy="210607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EFE487-D371-8742-9F67-EE93FF04A183}">
      <dsp:nvSpPr>
        <dsp:cNvPr id="0" name=""/>
        <dsp:cNvSpPr/>
      </dsp:nvSpPr>
      <dsp:spPr>
        <a:xfrm>
          <a:off x="1053038" y="1130309"/>
          <a:ext cx="2457088" cy="21060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Server</a:t>
          </a:r>
        </a:p>
      </dsp:txBody>
      <dsp:txXfrm>
        <a:off x="1053038" y="1130309"/>
        <a:ext cx="2457088" cy="336972"/>
      </dsp:txXfrm>
    </dsp:sp>
    <dsp:sp modelId="{C36FEA00-DEA8-A041-9FFF-A650AB36BC82}">
      <dsp:nvSpPr>
        <dsp:cNvPr id="0" name=""/>
        <dsp:cNvSpPr/>
      </dsp:nvSpPr>
      <dsp:spPr>
        <a:xfrm>
          <a:off x="221138" y="1467281"/>
          <a:ext cx="1663800" cy="1663800"/>
        </a:xfrm>
        <a:prstGeom prst="pie">
          <a:avLst>
            <a:gd name="adj1" fmla="val 5400000"/>
            <a:gd name="adj2" fmla="val 1620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CEE445-E383-2F46-BD1E-1494CB1AFC34}">
      <dsp:nvSpPr>
        <dsp:cNvPr id="0" name=""/>
        <dsp:cNvSpPr/>
      </dsp:nvSpPr>
      <dsp:spPr>
        <a:xfrm>
          <a:off x="1053038" y="1467281"/>
          <a:ext cx="2457088" cy="166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-8968"/>
              <a:satOff val="-1006"/>
              <a:lumOff val="642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Database</a:t>
          </a:r>
        </a:p>
      </dsp:txBody>
      <dsp:txXfrm>
        <a:off x="1053038" y="1467281"/>
        <a:ext cx="2457088" cy="336972"/>
      </dsp:txXfrm>
    </dsp:sp>
    <dsp:sp modelId="{F7FFDD16-FBF9-DE4C-A903-2DB1A5E7DC54}">
      <dsp:nvSpPr>
        <dsp:cNvPr id="0" name=""/>
        <dsp:cNvSpPr/>
      </dsp:nvSpPr>
      <dsp:spPr>
        <a:xfrm>
          <a:off x="442276" y="1804253"/>
          <a:ext cx="1221524" cy="122152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815B4D-63C7-7441-8BB5-14FA9D7EC033}">
      <dsp:nvSpPr>
        <dsp:cNvPr id="0" name=""/>
        <dsp:cNvSpPr/>
      </dsp:nvSpPr>
      <dsp:spPr>
        <a:xfrm>
          <a:off x="1053038" y="1804253"/>
          <a:ext cx="2457088" cy="12215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-17936"/>
              <a:satOff val="-2012"/>
              <a:lumOff val="1284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Collection (Table)</a:t>
          </a:r>
        </a:p>
      </dsp:txBody>
      <dsp:txXfrm>
        <a:off x="1053038" y="1804253"/>
        <a:ext cx="2457088" cy="336972"/>
      </dsp:txXfrm>
    </dsp:sp>
    <dsp:sp modelId="{CC586A9E-4955-0048-A614-07426DCAEB34}">
      <dsp:nvSpPr>
        <dsp:cNvPr id="0" name=""/>
        <dsp:cNvSpPr/>
      </dsp:nvSpPr>
      <dsp:spPr>
        <a:xfrm>
          <a:off x="663414" y="2141225"/>
          <a:ext cx="779248" cy="77924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EF8797-B631-8E4C-88A3-D056AADC6E37}">
      <dsp:nvSpPr>
        <dsp:cNvPr id="0" name=""/>
        <dsp:cNvSpPr/>
      </dsp:nvSpPr>
      <dsp:spPr>
        <a:xfrm>
          <a:off x="1053038" y="2141225"/>
          <a:ext cx="2457088" cy="7792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-26904"/>
              <a:satOff val="-3018"/>
              <a:lumOff val="192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(Row)</a:t>
          </a:r>
        </a:p>
      </dsp:txBody>
      <dsp:txXfrm>
        <a:off x="1053038" y="2141225"/>
        <a:ext cx="2457088" cy="336972"/>
      </dsp:txXfrm>
    </dsp:sp>
    <dsp:sp modelId="{7C8E4261-A9AD-5043-AABA-91F041C59845}">
      <dsp:nvSpPr>
        <dsp:cNvPr id="0" name=""/>
        <dsp:cNvSpPr/>
      </dsp:nvSpPr>
      <dsp:spPr>
        <a:xfrm>
          <a:off x="884552" y="2478198"/>
          <a:ext cx="336972" cy="3369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2DE1A0-8FFF-D34E-B6CE-4904EB056699}">
      <dsp:nvSpPr>
        <dsp:cNvPr id="0" name=""/>
        <dsp:cNvSpPr/>
      </dsp:nvSpPr>
      <dsp:spPr>
        <a:xfrm>
          <a:off x="1053038" y="2478198"/>
          <a:ext cx="2457088" cy="3369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-35872"/>
              <a:satOff val="-4024"/>
              <a:lumOff val="256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{Key : Value} (Value)</a:t>
          </a:r>
        </a:p>
      </dsp:txBody>
      <dsp:txXfrm>
        <a:off x="1053038" y="2478198"/>
        <a:ext cx="2457088" cy="336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0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24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7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47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4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15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9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2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3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1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85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70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4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3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1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0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8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0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articles/what-is-nosql-and-is-it-the-next-big-trend-in-databases" TargetMode="External"/><Relationship Id="rId7" Type="http://schemas.openxmlformats.org/officeDocument/2006/relationships/hyperlink" Target="https://docs.mongodb.com/manu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utorialspoint.com/mongodb/index.htm" TargetMode="External"/><Relationship Id="rId5" Type="http://schemas.openxmlformats.org/officeDocument/2006/relationships/hyperlink" Target="http://api.mongodb.com/python/current/index.html" TargetMode="External"/><Relationship Id="rId4" Type="http://schemas.openxmlformats.org/officeDocument/2006/relationships/hyperlink" Target="http://www.w3resource.com/mongodb/nosql.ph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mongodb.com/python/current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NoSQL 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key of the key/value pair is a unique value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the key to quickly access the data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Data may be a document, image, value, etc.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Key/Value solutions keep the data in memory for speed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Appropriate for read-mostly, read-intensive, large data repositories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Key/Value NoSQL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833" y="4537710"/>
            <a:ext cx="4441593" cy="14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003777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Store the entire document of key/value pairs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Typically JSON documents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”File” the document in the database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key to access the document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Store many types of document in a single collection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Store any kind or amount of data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 predefined schema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Very flexible to facilitate changes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 oriented NoSQL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13" y="4388411"/>
            <a:ext cx="3075756" cy="8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Focus on column-oriented data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All values of a column are stored together in files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Very space efficient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Don’t store NULL values in the column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Better compression performance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Very efficient aggregation, e.g. sum, count, max, min, </a:t>
            </a: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avg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Works well for data warehouses, BI, CRM, </a:t>
            </a:r>
            <a:r>
              <a:rPr lang="mr-IN" sz="30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Column Based </a:t>
            </a:r>
            <a:r>
              <a:rPr lang="en-US" dirty="0">
                <a:latin typeface="Gill Sans MT"/>
                <a:cs typeface="Gill Sans MT"/>
              </a:rPr>
              <a:t>NoSQL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56" y="2071745"/>
            <a:ext cx="2216704" cy="19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Row Store vs Column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2732" y="5899820"/>
            <a:ext cx="6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http://www.w3resource.com/</a:t>
            </a:r>
            <a:r>
              <a:rPr lang="en-US" dirty="0" err="1"/>
              <a:t>mongodb</a:t>
            </a:r>
            <a:r>
              <a:rPr lang="en-US" dirty="0"/>
              <a:t>/</a:t>
            </a:r>
            <a:r>
              <a:rPr lang="en-US" dirty="0" err="1"/>
              <a:t>nosql.php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7" y="1421363"/>
            <a:ext cx="7086600" cy="44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7543" y="1094292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Store data with nodes, edges, and properties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Nodes (vertices) represent entities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Edges represent relationships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Edges link ordered pairs of nodes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node and edge has a unique identifier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Index of nodes and edges for fast lookup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Easy to explore relationships in the data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Graph based NoSQL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21" y="4922541"/>
            <a:ext cx="3417805" cy="13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Graph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2732" y="5899820"/>
            <a:ext cx="6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http://www.w3resource.com/</a:t>
            </a:r>
            <a:r>
              <a:rPr lang="en-US" dirty="0" err="1"/>
              <a:t>mongodb</a:t>
            </a:r>
            <a:r>
              <a:rPr lang="en-US" dirty="0"/>
              <a:t>/</a:t>
            </a:r>
            <a:r>
              <a:rPr lang="en-US" dirty="0" err="1"/>
              <a:t>nosql.php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82" y="1101760"/>
            <a:ext cx="7026080" cy="47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Collections and Documents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Documents are stored as JSON-like objects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High performance and scalability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Optimized for scalable, distributed compute clusters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Provides data replication for reliability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5371708"/>
              </p:ext>
            </p:extLst>
          </p:nvPr>
        </p:nvGraphicFramePr>
        <p:xfrm>
          <a:off x="2838450" y="2883244"/>
          <a:ext cx="3510127" cy="4366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lide Number Placeholder 3"/>
          <p:cNvSpPr txBox="1">
            <a:spLocks/>
          </p:cNvSpPr>
          <p:nvPr/>
        </p:nvSpPr>
        <p:spPr>
          <a:xfrm>
            <a:off x="6780709" y="7412843"/>
            <a:ext cx="370115" cy="2192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7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 stored as JSON documents 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{“CWID” : 123,  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“Name” :  “Wright, D”,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“Major” :  “SFEN”,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“Grades” :  {“SSW 540” :  “A”,  “SSW 533:  “B”} }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 fixed schema as in RDBMS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Each document may have different attributes and types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Add, rename,  or remove attributes easily at any time  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MongoDB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73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Queries return all documents matching the query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{“Major” :  “SFEN” }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Return all documents containing 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“Major” == “SFEN”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Display a subset of document fields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Sort results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Aggregations: $sum, $min, $max,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Update documents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Insert documents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Remove documents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MongoDB Features (CRUD)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9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Explore MongoDB databases easily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MongoDB Canvas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86" y="1702608"/>
            <a:ext cx="6504514" cy="438574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954714" y="2114550"/>
            <a:ext cx="2120456" cy="560070"/>
          </a:xfrm>
          <a:prstGeom prst="wedgeRoundRectCallout">
            <a:avLst>
              <a:gd name="adj1" fmla="val -70980"/>
              <a:gd name="adj2" fmla="val 2230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Eastern European Cuisine </a:t>
            </a:r>
            <a:r>
              <a:rPr lang="en-US" sz="1400">
                <a:solidFill>
                  <a:schemeClr val="tx1"/>
                </a:solidFill>
              </a:rPr>
              <a:t>in Manhattan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124384" y="3600667"/>
            <a:ext cx="2120456" cy="560070"/>
          </a:xfrm>
          <a:prstGeom prst="wedgeRoundRectCallout">
            <a:avLst>
              <a:gd name="adj1" fmla="val -70980"/>
              <a:gd name="adj2" fmla="val 2230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Eastern European Cuisine </a:t>
            </a:r>
            <a:r>
              <a:rPr lang="en-US" sz="1400">
                <a:solidFill>
                  <a:schemeClr val="tx1"/>
                </a:solidFill>
              </a:rPr>
              <a:t>in Manhattan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3"/>
              </a:rPr>
              <a:t>http://www.tutorialspoint.com/articles/what-is-nosql-and-is-it-the-next-big-trend-in-databases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4"/>
              </a:rPr>
              <a:t>http://www.w3resource.com/mongodb/nosql.php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5"/>
              </a:rPr>
              <a:t>http://api.mongodb.com/python/current/index.html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6"/>
              </a:rPr>
              <a:t>https://www.tutorialspoint.com/mongodb/index.htm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7"/>
              </a:rPr>
              <a:t>https://docs.mongodb.com/manual/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55" y="1689467"/>
            <a:ext cx="6480810" cy="438247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Explore MongoDB databases easily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MongoDB Canvas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64156" y="2103118"/>
            <a:ext cx="2120456" cy="560070"/>
          </a:xfrm>
          <a:prstGeom prst="wedgeRoundRectCallout">
            <a:avLst>
              <a:gd name="adj1" fmla="val -70980"/>
              <a:gd name="adj2" fmla="val 2230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Eastern European Cuisine in Manhattan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124384" y="3600666"/>
            <a:ext cx="2128076" cy="731303"/>
          </a:xfrm>
          <a:prstGeom prst="wedgeRoundRectCallout">
            <a:avLst>
              <a:gd name="adj1" fmla="val -70980"/>
              <a:gd name="adj2" fmla="val 2230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Documents with     Eastern </a:t>
            </a:r>
            <a:r>
              <a:rPr lang="en-US" sz="1400" dirty="0">
                <a:solidFill>
                  <a:schemeClr val="tx1"/>
                </a:solidFill>
              </a:rPr>
              <a:t>European Cuisine in Manhattan</a:t>
            </a:r>
          </a:p>
        </p:txBody>
      </p:sp>
    </p:spTree>
    <p:extLst>
      <p:ext uri="{BB962C8B-B14F-4D97-AF65-F5344CB8AC3E}">
        <p14:creationId xmlns:p14="http://schemas.microsoft.com/office/powerpoint/2010/main" val="181450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PyMongo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provides a powerful interface to MongoDB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PyMongo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Tutorial: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hlinkClick r:id="rId3"/>
              </a:rPr>
              <a:t>http://api.mongodb.com/python/current/index.html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MongoDB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3D9B1-FC0D-1145-8F01-6642C055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0" y="1727250"/>
            <a:ext cx="5854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Getting Started with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09" y="1144529"/>
            <a:ext cx="6464878" cy="450232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903886" y="911412"/>
            <a:ext cx="2891124" cy="560070"/>
          </a:xfrm>
          <a:prstGeom prst="wedgeRoundRectCallout">
            <a:avLst>
              <a:gd name="adj1" fmla="val -61528"/>
              <a:gd name="adj2" fmla="val -142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docs.mongodb.com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350072" y="2322470"/>
            <a:ext cx="1976058" cy="560070"/>
          </a:xfrm>
          <a:prstGeom prst="wedgeRoundRectCallout">
            <a:avLst>
              <a:gd name="adj1" fmla="val 20095"/>
              <a:gd name="adj2" fmla="val 9781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MongoDB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994212" y="3640730"/>
            <a:ext cx="1976058" cy="560070"/>
          </a:xfrm>
          <a:prstGeom prst="wedgeRoundRectCallout">
            <a:avLst>
              <a:gd name="adj1" fmla="val -34855"/>
              <a:gd name="adj2" fmla="val 9373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Compass GUI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361419" y="1762400"/>
            <a:ext cx="2307862" cy="560070"/>
          </a:xfrm>
          <a:prstGeom prst="wedgeRoundRectCallout">
            <a:avLst>
              <a:gd name="adj1" fmla="val -66264"/>
              <a:gd name="adj2" fmla="val -4504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Getting Started </a:t>
            </a:r>
            <a:r>
              <a:rPr lang="en-US" dirty="0">
                <a:solidFill>
                  <a:schemeClr val="tx1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1128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NoSQL database solutions offer alternatives to RDBMS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More flexible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More scalable to support very large datasets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Interesting alternative to RDBMS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NoSQL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7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Alternatives to Relational Databases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NoSQL databases</a:t>
            </a:r>
          </a:p>
          <a:p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MongoDB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Compass</a:t>
            </a:r>
          </a:p>
          <a:p>
            <a:r>
              <a:rPr lang="en-US" sz="3000" dirty="0" err="1">
                <a:latin typeface="Gill Sans MT" charset="0"/>
                <a:ea typeface="ＭＳ Ｐゴシック" charset="0"/>
                <a:cs typeface="ＭＳ Ｐゴシック" charset="0"/>
              </a:rPr>
              <a:t>PyMongo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25620" y="979288"/>
            <a:ext cx="6126480" cy="926958"/>
          </a:xfrm>
        </p:spPr>
        <p:txBody>
          <a:bodyPr/>
          <a:lstStyle/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All persistent storage solutions must support CRUD operations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41804" y="1043999"/>
            <a:ext cx="7492596" cy="316911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10" y="2434226"/>
            <a:ext cx="209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Relational database technology is a great solution for many applications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Characteristics of good applications for RDBMS solutions: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Structured data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Data format can be defined in advance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Up to a few TBs of  data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High availability transactions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High consistency</a:t>
            </a:r>
          </a:p>
          <a:p>
            <a:pPr lvl="2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Transactions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41804" y="1043999"/>
            <a:ext cx="7492596" cy="316911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69" y="3217917"/>
            <a:ext cx="2043214" cy="1145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010" y="3503453"/>
            <a:ext cx="2383027" cy="1128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642" y="4767516"/>
            <a:ext cx="3230920" cy="8228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530" y="4761197"/>
            <a:ext cx="2363073" cy="864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074" y="2993102"/>
            <a:ext cx="2258677" cy="4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0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21250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Big Data applications created a need for new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applications involve large data sets (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Exabytes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E.g. imagine Google searching 30 trillion web pages 100 billion times a month from a MySQL database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1600" dirty="0">
                <a:latin typeface="Gill Sans MT" charset="0"/>
                <a:ea typeface="ＭＳ Ｐゴシック" charset="0"/>
                <a:cs typeface="ＭＳ Ｐゴシック" charset="0"/>
              </a:rPr>
              <a:t>Source: http://</a:t>
            </a:r>
            <a:r>
              <a:rPr lang="en-US" sz="1600" dirty="0" err="1">
                <a:latin typeface="Gill Sans MT" charset="0"/>
                <a:ea typeface="ＭＳ Ｐゴシック" charset="0"/>
                <a:cs typeface="ＭＳ Ｐゴシック" charset="0"/>
              </a:rPr>
              <a:t>venturebeat.com</a:t>
            </a:r>
            <a:r>
              <a:rPr lang="en-US" sz="1600" dirty="0">
                <a:latin typeface="Gill Sans MT" charset="0"/>
                <a:ea typeface="ＭＳ Ｐゴシック" charset="0"/>
                <a:cs typeface="ＭＳ Ｐゴシック" charset="0"/>
              </a:rPr>
              <a:t>/2013/03/01/how-google-searches-30-trillion-web-pages-100-billion-times-a-month/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RDBMS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20" y="3177155"/>
            <a:ext cx="3153589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2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95" y="3374651"/>
            <a:ext cx="4013200" cy="24079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Unstructured data vs structured relational data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NoSQL supports structured, semi-structured and unstructured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Replace relational tables with flexible structures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Spread the data across clusters of computers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NoSQL solutions are schema-less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Priorities: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High performance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	High availability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Scalability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NoSQL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4587" y="5804422"/>
            <a:ext cx="3246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www.smartdatacollective.com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/sites/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smartdatacollective.com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/files/</a:t>
            </a:r>
            <a:r>
              <a:rPr lang="en-US" sz="1200" dirty="0" err="1">
                <a:latin typeface="Gill Sans MT" charset="0"/>
                <a:ea typeface="ＭＳ Ｐゴシック" charset="0"/>
                <a:cs typeface="ＭＳ Ｐゴシック" charset="0"/>
              </a:rPr>
              <a:t>RDBMSvsNoSQL.jpeg</a:t>
            </a:r>
            <a:endParaRPr lang="en-US" sz="1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CAP Theorem (Brewer’s Theorem)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73" y="2261415"/>
            <a:ext cx="5809964" cy="3851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3993" y="1849161"/>
            <a:ext cx="31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Consistency</a:t>
            </a:r>
            <a:r>
              <a:rPr lang="en-US" dirty="0"/>
              <a:t>: Data is </a:t>
            </a:r>
            <a:r>
              <a:rPr lang="en-US"/>
              <a:t>consistent across clients after an operation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383" y="4347389"/>
            <a:ext cx="243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Availability</a:t>
            </a:r>
            <a:r>
              <a:rPr lang="en-US" dirty="0"/>
              <a:t>: High system availability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2992" y="3931891"/>
            <a:ext cx="2752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Partition Tolerance</a:t>
            </a:r>
            <a:r>
              <a:rPr lang="en-US" dirty="0"/>
              <a:t>: system is able to function, even when communication between servers is unreliable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6553" y="4002704"/>
            <a:ext cx="50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7013" y="964788"/>
            <a:ext cx="836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Distributed solutions require tradeoffs decided by business needs</a:t>
            </a:r>
          </a:p>
          <a:p>
            <a:pPr algn="ctr"/>
            <a:r>
              <a:rPr lang="en-US" sz="2400" dirty="0"/>
              <a:t>Can’t have all three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26283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7543" y="1094292"/>
            <a:ext cx="8459962" cy="45118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Key Value, e.g.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Redis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Document oriented, e.g. MongoDB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Column based, e.g.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CouchDB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Graph based, e.g. Neo4j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Four NoSQL data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60" y="3627436"/>
            <a:ext cx="4320540" cy="2553653"/>
          </a:xfrm>
          <a:prstGeom prst="rect">
            <a:avLst/>
          </a:prstGeom>
        </p:spPr>
      </p:pic>
      <p:sp>
        <p:nvSpPr>
          <p:cNvPr id="6" name="Double Brace 5"/>
          <p:cNvSpPr/>
          <p:nvPr/>
        </p:nvSpPr>
        <p:spPr>
          <a:xfrm>
            <a:off x="731520" y="1211579"/>
            <a:ext cx="5417820" cy="1492109"/>
          </a:xfrm>
          <a:prstGeom prst="bracePair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6559" y="1696023"/>
            <a:ext cx="284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Aggregate Objects</a:t>
            </a:r>
            <a:endParaRPr lang="en-US" sz="2800" dirty="0"/>
          </a:p>
        </p:txBody>
      </p:sp>
      <p:sp>
        <p:nvSpPr>
          <p:cNvPr id="8" name="Double Brace 7"/>
          <p:cNvSpPr/>
          <p:nvPr/>
        </p:nvSpPr>
        <p:spPr>
          <a:xfrm>
            <a:off x="868680" y="2903952"/>
            <a:ext cx="5188680" cy="446245"/>
          </a:xfrm>
          <a:prstGeom prst="bracePair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01875" y="2826977"/>
            <a:ext cx="212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426766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152246</TotalTime>
  <Words>914</Words>
  <Application>Microsoft Macintosh PowerPoint</Application>
  <PresentationFormat>On-screen Show (4:3)</PresentationFormat>
  <Paragraphs>331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ＭＳ Ｐゴシック</vt:lpstr>
      <vt:lpstr>Arial</vt:lpstr>
      <vt:lpstr>Calibri</vt:lpstr>
      <vt:lpstr>Century Gothic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CRUD</vt:lpstr>
      <vt:lpstr>RDBMS</vt:lpstr>
      <vt:lpstr>RDBMS Alternatives</vt:lpstr>
      <vt:lpstr>NoSQL</vt:lpstr>
      <vt:lpstr>CAP Theorem (Brewer’s Theorem)</vt:lpstr>
      <vt:lpstr>Four NoSQL data models</vt:lpstr>
      <vt:lpstr>Key/Value NoSQL databases</vt:lpstr>
      <vt:lpstr>Document oriented NoSQL databases</vt:lpstr>
      <vt:lpstr>Column Based NoSQL databases</vt:lpstr>
      <vt:lpstr>Row Store vs Column Store</vt:lpstr>
      <vt:lpstr>Graph based NoSQL databases</vt:lpstr>
      <vt:lpstr>Graph Database</vt:lpstr>
      <vt:lpstr>MongoDB</vt:lpstr>
      <vt:lpstr>MongoDB Features</vt:lpstr>
      <vt:lpstr>MongoDB Features (CRUD)</vt:lpstr>
      <vt:lpstr>MongoDB Canvas </vt:lpstr>
      <vt:lpstr>MongoDB Canvas </vt:lpstr>
      <vt:lpstr>Accessing MongoDB from Python</vt:lpstr>
      <vt:lpstr>Getting Started with MongoDB</vt:lpstr>
      <vt:lpstr>NoSQL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2108</cp:revision>
  <cp:lastPrinted>2014-07-29T20:42:09Z</cp:lastPrinted>
  <dcterms:created xsi:type="dcterms:W3CDTF">2013-11-01T14:42:31Z</dcterms:created>
  <dcterms:modified xsi:type="dcterms:W3CDTF">2018-08-10T23:15:05Z</dcterms:modified>
</cp:coreProperties>
</file>